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9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42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9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8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36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83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AFDF3"/>
    <a:srgbClr val="FFFFFF"/>
    <a:srgbClr val="008E40"/>
    <a:srgbClr val="10680C"/>
    <a:srgbClr val="F9F9F9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91" autoAdjust="0"/>
    <p:restoredTop sz="94660"/>
  </p:normalViewPr>
  <p:slideViewPr>
    <p:cSldViewPr snapToGrid="0">
      <p:cViewPr>
        <p:scale>
          <a:sx n="50" d="100"/>
          <a:sy n="50" d="100"/>
        </p:scale>
        <p:origin x="-132" y="-1266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11183265"/>
            <a:ext cx="21419979" cy="77166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5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3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8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33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17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98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2" y="1441672"/>
            <a:ext cx="5669994" cy="30716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999" y="1441672"/>
            <a:ext cx="16589984" cy="30716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128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93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4" y="23133178"/>
            <a:ext cx="21419979" cy="7149948"/>
          </a:xfrm>
        </p:spPr>
        <p:txBody>
          <a:bodyPr anchor="t"/>
          <a:lstStyle>
            <a:lvl1pPr algn="r">
              <a:defRPr sz="153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4" y="15258238"/>
            <a:ext cx="21419979" cy="7874940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759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519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279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039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3798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855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3318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07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70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8399952"/>
            <a:ext cx="11129989" cy="237581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7" y="8399952"/>
            <a:ext cx="11129989" cy="237581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376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058277"/>
            <a:ext cx="11134365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7598" indent="0">
              <a:buNone/>
              <a:defRPr sz="7600" b="1"/>
            </a:lvl2pPr>
            <a:lvl3pPr marL="3495195" indent="0">
              <a:buNone/>
              <a:defRPr sz="6900" b="1"/>
            </a:lvl3pPr>
            <a:lvl4pPr marL="5242793" indent="0">
              <a:buNone/>
              <a:defRPr sz="6100" b="1"/>
            </a:lvl4pPr>
            <a:lvl5pPr marL="6990391" indent="0">
              <a:buNone/>
              <a:defRPr sz="6100" b="1"/>
            </a:lvl5pPr>
            <a:lvl6pPr marL="8737988" indent="0">
              <a:buNone/>
              <a:defRPr sz="6100" b="1"/>
            </a:lvl6pPr>
            <a:lvl7pPr marL="10485586" indent="0">
              <a:buNone/>
              <a:defRPr sz="6100" b="1"/>
            </a:lvl7pPr>
            <a:lvl8pPr marL="12233183" indent="0">
              <a:buNone/>
              <a:defRPr sz="6100" b="1"/>
            </a:lvl8pPr>
            <a:lvl9pPr marL="13980781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99" y="11416584"/>
            <a:ext cx="11134365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44" y="8058277"/>
            <a:ext cx="11138739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7598" indent="0">
              <a:buNone/>
              <a:defRPr sz="7600" b="1"/>
            </a:lvl2pPr>
            <a:lvl3pPr marL="3495195" indent="0">
              <a:buNone/>
              <a:defRPr sz="6900" b="1"/>
            </a:lvl3pPr>
            <a:lvl4pPr marL="5242793" indent="0">
              <a:buNone/>
              <a:defRPr sz="6100" b="1"/>
            </a:lvl4pPr>
            <a:lvl5pPr marL="6990391" indent="0">
              <a:buNone/>
              <a:defRPr sz="6100" b="1"/>
            </a:lvl5pPr>
            <a:lvl6pPr marL="8737988" indent="0">
              <a:buNone/>
              <a:defRPr sz="6100" b="1"/>
            </a:lvl6pPr>
            <a:lvl7pPr marL="10485586" indent="0">
              <a:buNone/>
              <a:defRPr sz="6100" b="1"/>
            </a:lvl7pPr>
            <a:lvl8pPr marL="12233183" indent="0">
              <a:buNone/>
              <a:defRPr sz="6100" b="1"/>
            </a:lvl8pPr>
            <a:lvl9pPr marL="13980781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44" y="11416584"/>
            <a:ext cx="11138739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14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02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66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433323"/>
            <a:ext cx="8290618" cy="6099956"/>
          </a:xfrm>
        </p:spPr>
        <p:txBody>
          <a:bodyPr anchor="b"/>
          <a:lstStyle>
            <a:lvl1pPr algn="r">
              <a:defRPr sz="76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90" y="1433336"/>
            <a:ext cx="14087486" cy="30724779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0" y="7533292"/>
            <a:ext cx="8290618" cy="24624823"/>
          </a:xfrm>
        </p:spPr>
        <p:txBody>
          <a:bodyPr/>
          <a:lstStyle>
            <a:lvl1pPr marL="0" indent="0">
              <a:buNone/>
              <a:defRPr sz="5400"/>
            </a:lvl1pPr>
            <a:lvl2pPr marL="1747598" indent="0">
              <a:buNone/>
              <a:defRPr sz="4600"/>
            </a:lvl2pPr>
            <a:lvl3pPr marL="3495195" indent="0">
              <a:buNone/>
              <a:defRPr sz="3800"/>
            </a:lvl3pPr>
            <a:lvl4pPr marL="5242793" indent="0">
              <a:buNone/>
              <a:defRPr sz="3400"/>
            </a:lvl4pPr>
            <a:lvl5pPr marL="6990391" indent="0">
              <a:buNone/>
              <a:defRPr sz="3400"/>
            </a:lvl5pPr>
            <a:lvl6pPr marL="8737988" indent="0">
              <a:buNone/>
              <a:defRPr sz="3400"/>
            </a:lvl6pPr>
            <a:lvl7pPr marL="10485586" indent="0">
              <a:buNone/>
              <a:defRPr sz="3400"/>
            </a:lvl7pPr>
            <a:lvl8pPr marL="12233183" indent="0">
              <a:buNone/>
              <a:defRPr sz="3400"/>
            </a:lvl8pPr>
            <a:lvl9pPr marL="13980781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674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1" y="25199817"/>
            <a:ext cx="15119985" cy="2974981"/>
          </a:xfrm>
        </p:spPr>
        <p:txBody>
          <a:bodyPr anchor="b"/>
          <a:lstStyle>
            <a:lvl1pPr algn="r">
              <a:defRPr sz="76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1" y="3216643"/>
            <a:ext cx="15119985" cy="21599843"/>
          </a:xfrm>
        </p:spPr>
        <p:txBody>
          <a:bodyPr/>
          <a:lstStyle>
            <a:lvl1pPr marL="0" indent="0">
              <a:buNone/>
              <a:defRPr sz="12200"/>
            </a:lvl1pPr>
            <a:lvl2pPr marL="1747598" indent="0">
              <a:buNone/>
              <a:defRPr sz="10700"/>
            </a:lvl2pPr>
            <a:lvl3pPr marL="3495195" indent="0">
              <a:buNone/>
              <a:defRPr sz="9200"/>
            </a:lvl3pPr>
            <a:lvl4pPr marL="5242793" indent="0">
              <a:buNone/>
              <a:defRPr sz="7600"/>
            </a:lvl4pPr>
            <a:lvl5pPr marL="6990391" indent="0">
              <a:buNone/>
              <a:defRPr sz="7600"/>
            </a:lvl5pPr>
            <a:lvl6pPr marL="8737988" indent="0">
              <a:buNone/>
              <a:defRPr sz="7600"/>
            </a:lvl6pPr>
            <a:lvl7pPr marL="10485586" indent="0">
              <a:buNone/>
              <a:defRPr sz="7600"/>
            </a:lvl7pPr>
            <a:lvl8pPr marL="12233183" indent="0">
              <a:buNone/>
              <a:defRPr sz="7600"/>
            </a:lvl8pPr>
            <a:lvl9pPr marL="13980781" indent="0">
              <a:buNone/>
              <a:defRPr sz="76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1" y="28174797"/>
            <a:ext cx="15119985" cy="4224967"/>
          </a:xfrm>
        </p:spPr>
        <p:txBody>
          <a:bodyPr/>
          <a:lstStyle>
            <a:lvl1pPr marL="0" indent="0">
              <a:buNone/>
              <a:defRPr sz="5400"/>
            </a:lvl1pPr>
            <a:lvl2pPr marL="1747598" indent="0">
              <a:buNone/>
              <a:defRPr sz="4600"/>
            </a:lvl2pPr>
            <a:lvl3pPr marL="3495195" indent="0">
              <a:buNone/>
              <a:defRPr sz="3800"/>
            </a:lvl3pPr>
            <a:lvl4pPr marL="5242793" indent="0">
              <a:buNone/>
              <a:defRPr sz="3400"/>
            </a:lvl4pPr>
            <a:lvl5pPr marL="6990391" indent="0">
              <a:buNone/>
              <a:defRPr sz="3400"/>
            </a:lvl5pPr>
            <a:lvl6pPr marL="8737988" indent="0">
              <a:buNone/>
              <a:defRPr sz="3400"/>
            </a:lvl6pPr>
            <a:lvl7pPr marL="10485586" indent="0">
              <a:buNone/>
              <a:defRPr sz="3400"/>
            </a:lvl7pPr>
            <a:lvl8pPr marL="12233183" indent="0">
              <a:buNone/>
              <a:defRPr sz="3400"/>
            </a:lvl8pPr>
            <a:lvl9pPr marL="13980781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4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999" y="1441659"/>
            <a:ext cx="22679978" cy="5999956"/>
          </a:xfrm>
          <a:prstGeom prst="rect">
            <a:avLst/>
          </a:prstGeom>
        </p:spPr>
        <p:txBody>
          <a:bodyPr vert="horz" lIns="349521" tIns="174757" rIns="349521" bIns="174757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399952"/>
            <a:ext cx="22679978" cy="23758163"/>
          </a:xfrm>
          <a:prstGeom prst="rect">
            <a:avLst/>
          </a:prstGeom>
        </p:spPr>
        <p:txBody>
          <a:bodyPr vert="horz" lIns="349521" tIns="174757" rIns="349521" bIns="174757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59982" y="33366437"/>
            <a:ext cx="5879994" cy="1916653"/>
          </a:xfrm>
          <a:prstGeom prst="rect">
            <a:avLst/>
          </a:prstGeom>
        </p:spPr>
        <p:txBody>
          <a:bodyPr vert="horz" lIns="349521" tIns="174757" rIns="349521" bIns="174757" rtlCol="1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33366437"/>
            <a:ext cx="7979992" cy="1916653"/>
          </a:xfrm>
          <a:prstGeom prst="rect">
            <a:avLst/>
          </a:prstGeom>
        </p:spPr>
        <p:txBody>
          <a:bodyPr vert="horz" lIns="349521" tIns="174757" rIns="349521" bIns="174757" rtlCol="1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9999" y="33366437"/>
            <a:ext cx="5879994" cy="1916653"/>
          </a:xfrm>
          <a:prstGeom prst="rect">
            <a:avLst/>
          </a:prstGeom>
        </p:spPr>
        <p:txBody>
          <a:bodyPr vert="horz" lIns="349521" tIns="174757" rIns="349521" bIns="174757" rtlCol="1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29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495195" rtl="1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0698" indent="-1310698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39844" indent="-1092247" algn="r" defTabSz="3495195" rtl="1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68994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16592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4189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1787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59385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06982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4580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7598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5195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2793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0391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37988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5586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3183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0781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759">
              <a:srgbClr val="DBD7E5">
                <a:lumMod val="99000"/>
              </a:srgbClr>
            </a:gs>
            <a:gs pos="81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/>
          <p:cNvSpPr/>
          <p:nvPr/>
        </p:nvSpPr>
        <p:spPr>
          <a:xfrm>
            <a:off x="1096784" y="30484834"/>
            <a:ext cx="10023499" cy="4659561"/>
          </a:xfrm>
          <a:prstGeom prst="roundRec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endParaRPr lang="fa-IR" sz="18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endParaRPr lang="fa-IR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	A. Majumdar, (2010) "Yarn hairiness and its reduction" Technical Textile Yarns, pp. 112-139, 06/01.</a:t>
            </a:r>
            <a:endParaRPr lang="en-US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	R. Zhu, and M. D. Ethridge, (1997) "Predicting Hairiness for Ring and Rotor Spun Yarns and Analyzing the Impact of Fiber Properties" Textile Research Journal, vol. 67, no. 9, pp. 694-698.</a:t>
            </a:r>
            <a:endParaRPr lang="en-US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	J.-S. Jang, (1993) "ANFIS: adaptive-network-based fuzzy inference system" IEEE transactions on systems, man, and cybernetics, vol. 23, no. 3, pp. 665-685.</a:t>
            </a:r>
            <a:endParaRPr lang="en-US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	T. Takagi, and M.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Sugeno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(1983) "Derivation of Fuzzy Control Rules from Human Operator's Control Actions" IFAC Proceedings Volumes, vol. 16, no. 13, pp. 55-60, 1983/07/01/.</a:t>
            </a:r>
            <a:endParaRPr lang="en-US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	Z. Bo, (2011) "Neural Network for Prediction of Hairiness of Ring Spun Cotton Yarn" International Conference of Information Technology, Computer Engineering and Management Sciences, Nanjing, China, pp. 286-289,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10.1109/ICM.2011.386.</a:t>
            </a:r>
            <a:endParaRPr lang="en-US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fa-IR" sz="18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fa-IR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fa-IR" sz="1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18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11474245" y="30484834"/>
            <a:ext cx="12716999" cy="4659561"/>
          </a:xfrm>
          <a:prstGeom prst="roundRec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fa-IR" sz="25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fa-IR" sz="2500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تحقیق انجام شده از یک مدل شبکه عصبی مصنوعی (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و یک سامانه استنتاج تطبیقی عصبی-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فازی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جهت پیش­بینی میزان پرزینگی نخ تولید شده در سیستم ریسندگی رینگ با استفاده از 5 متغیر ورودی (زاویه ریسندگی، سختی روکش غلتک تولید، فشار غلتک تولید،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کلیپس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فاصله دهنده و فاصله بین غلتک میانی با غلتک تولید) که در سه سطح مورد مطالعه قرار گرفته شده بود، استفاده شد. نتایج بدست آمده نشان داد که مدل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r>
              <a:rPr lang="en-US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قدرت پیش­بینی بالاتری نسبت به مدل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US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برخوردار است و می­توان پیشنهاد کرد که برای بهینه نمودن </a:t>
            </a:r>
            <a:r>
              <a:rPr lang="fa-IR" sz="25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عامل­های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ورودی در جهت دستیابی به میزان پرزینگی کم</a:t>
            </a:r>
            <a:r>
              <a:rPr lang="en-US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تر، مدل 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سامانه استنتاج تطبیقی عصبی-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فازی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از کارایی بهتری برخوردار است.</a:t>
            </a: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fa-IR" sz="2800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fa-IR" sz="28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fa-IR" sz="2800" u="sng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en-US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1096786" y="12968247"/>
            <a:ext cx="23094459" cy="464641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6" tIns="45695" rIns="91386" bIns="45695" numCol="2" rtlCol="1" anchor="ctr"/>
          <a:lstStyle/>
          <a:p>
            <a:pPr indent="279400" algn="just" rtl="1"/>
            <a:endParaRPr lang="fa-IR" sz="7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36538" algn="just" rtl="1"/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تحقیق انجام گرفته، از یک مدل شبکه عصبی مصنوعی برای پیش­بینی میزان پرزینگی ایجاد شده در نخ پنبه/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پلی­استر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نسبت ترکیب30/70 و ظرافت 1.25 انگلیسی)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تولیدی سیستم ریسندگی رینگ با توجه به متغیر­های ورودی شامل؛ زاویه ریسندگی، سختی روکش غلتک تولید، فشار غلتک تولید، 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کلیپس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یا فاصله دهنده و فاصله بین غلتک میانی با غلتک تولید مطابق جدول1، استفاده شد. همچنین جهت تسهیل در فرآیند یادگیری و رفع خطای شبکه عصبی مصنوعی که مقادیر وزن خود را به طور تصادفی انتخاب می­کند و ممکن است در طول آموزش در 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ناحیه­ای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گرفتار شده و باعث شوند که شبکه به خوبی آموزش ندیده و کارایی لازم را نداشته باشد، از سامانه استنتاج تطبیقی عصبی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فازی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نیز جهت 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مدل­سازی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استفاده و نتایج پیش­بینی مقایسه شده است</a:t>
            </a:r>
            <a:r>
              <a:rPr lang="fa-IR" sz="2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</a:p>
          <a:p>
            <a:pPr indent="279400" algn="just" rtl="1"/>
            <a:endParaRPr lang="fa-IR" sz="1000" b="1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جدول1. سطوح استفاده شده برای عامل­ها</a:t>
            </a:r>
            <a:endParaRPr lang="fa-I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endParaRPr lang="fa-I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endParaRPr lang="fa-I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endParaRPr lang="fa-IR" sz="180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endParaRPr lang="fa-IR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مجموع 27 نمونه نخ پنبه/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پلی­استر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تولیدی که مطابق روش آماری 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تاگوچی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طرح­ریزی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و توسط ماشین ریسندگی</a:t>
            </a:r>
            <a:r>
              <a:rPr lang="en-US" sz="2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SKF</a:t>
            </a:r>
            <a:r>
              <a:rPr lang="en-US" sz="2500" u="none" strike="noStrike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موجود در مرکز تحقیقات ریسندگی دانشکده مهندسی نساجی دانشگاه صنعتی امیرکبیر تولید شده بود، به عنوان ورودی مدل و میزان پرزینگی نمونه­ها به عنوان خروجی </a:t>
            </a:r>
            <a:r>
              <a:rPr lang="en-US" sz="2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fa-IR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22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تعیین شد، 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مشخصات الیاف مورد استفاده نیز در جدول 2 آورده شده است.</a:t>
            </a:r>
          </a:p>
          <a:p>
            <a:pPr lvl="1" indent="279400" algn="just" rtl="1"/>
            <a:endParaRPr lang="fa-IR" sz="9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r>
              <a:rPr lang="fa-IR" sz="21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جدول2. مشخصات الیاف مورد استفاده در این تحقیق</a:t>
            </a:r>
            <a:endParaRPr lang="en-US" sz="2100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279400" algn="just" rtl="1"/>
            <a:endParaRPr lang="fa-IR" sz="18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1096784" y="18608341"/>
            <a:ext cx="23094461" cy="10778662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86" tIns="45695" rIns="91386" bIns="45695" numCol="2" rtlCol="1" anchor="ctr"/>
          <a:lstStyle/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endParaRPr lang="fa-IR" sz="2800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marR="0" indent="279400" algn="just" rtl="1">
              <a:spcBef>
                <a:spcPts val="0"/>
              </a:spcBef>
              <a:spcAft>
                <a:spcPts val="0"/>
              </a:spcAft>
            </a:pP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جلوگیری از خطای بیش از حد برازش و آموزش سریع 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ANN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، الگوریتم لونبرگ</a:t>
            </a:r>
            <a:r>
              <a:rPr lang="fa-IR" sz="2500" dirty="0"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- مارکوارت بر اساس تابع 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Trainlm</a:t>
            </a:r>
            <a:r>
              <a:rPr lang="en-US" sz="2500" u="none" strike="noStrike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جهت آموزش و پیش­بینی میزان پرزینگی ایجاد شده، انتخاب شد. روش لونبرگ مقادیر وزن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گره­ها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را با توجه به روش بهینه­سازی لونبرگ - مارکوارت به گونه­ای تغییر می­دهد که به خروجی مد نظر با بالاترین سرعت دست یابد. در حقیقت این روش از سریع­ترین روش­های پس انتشار خطا است که به عنوان آموزش شبکه توصیه می­شود. با توجه به تعداد مجموعه داده­های ورودی و خروجی، 80% داده­ها جهت آموزش شبکه، 10% برای آزمون کارایی و 10% جهت اعتبارسنجی شبکه مورد استفاده قرار گرفته شد. در شبکه طراحی شده؛ تابع استفاده شده برای لایه ورودی 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Logsig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500" u="none" strike="noStrike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بود. این شبکه دارای یک لایه پنهان با 15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گره و تابع فعالساز </a:t>
            </a:r>
            <a:r>
              <a:rPr lang="en-US" sz="22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Purelin</a:t>
            </a:r>
            <a:r>
              <a:rPr lang="fa-IR" sz="25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برای خروجی تعیین شد. </a:t>
            </a:r>
          </a:p>
          <a:p>
            <a:pPr indent="279400" algn="just" rtl="1"/>
            <a:r>
              <a:rPr lang="fa-IR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در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ANFIS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نیز برای آموزش از سامانه </a:t>
            </a:r>
            <a:r>
              <a:rPr lang="fa-I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فازی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تاکاگی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Sepideh" panose="00000400000000000000" pitchFamily="2" charset="-78"/>
              </a:rPr>
              <a:t>-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ساگنو</a:t>
            </a:r>
            <a:r>
              <a:rPr lang="fa-IR" sz="2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الگوریتم بهینه سازی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Hybrid</a:t>
            </a:r>
            <a:r>
              <a:rPr lang="fa-IR" sz="2500" dirty="0">
                <a:effectLst/>
                <a:latin typeface="B Nazanin" panose="00000400000000000000" pitchFamily="2" charset="-78"/>
                <a:ea typeface="Times New Roman" panose="02020603050405020304" pitchFamily="18" charset="0"/>
              </a:rPr>
              <a:t> 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استفاده شد. معماری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ANFIS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 3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Sepideh" panose="00000400000000000000" pitchFamily="2" charset="-78"/>
              </a:rPr>
              <a:t>-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Sepideh" panose="00000400000000000000" pitchFamily="2" charset="-78"/>
              </a:rPr>
              <a:t>-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Sepideh" panose="00000400000000000000" pitchFamily="2" charset="-78"/>
              </a:rPr>
              <a:t>-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Sepideh" panose="00000400000000000000" pitchFamily="2" charset="-78"/>
              </a:rPr>
              <a:t>-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3 توابع عضویت مثلثی (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trimf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انتخاب شد (شکل3)، چرا که کم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­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ترین میزان خطای آموزشی را نشان داد.</a:t>
            </a:r>
            <a:r>
              <a:rPr lang="fa-IR" sz="25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همچنین جهت آموزش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ANFIS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243 قانون (اگر-پس) استفاده شد که به درک بهتر بین </a:t>
            </a:r>
            <a:r>
              <a:rPr lang="fa-I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عامل­های</a:t>
            </a:r>
            <a:r>
              <a:rPr lang="fa-I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مختلف ورودی و خروجی کمک می­کند.</a:t>
            </a:r>
          </a:p>
          <a:p>
            <a:pPr indent="279400" algn="just" rtl="1"/>
            <a:endParaRPr lang="fa-IR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endParaRPr lang="fa-IR" sz="2400" b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endParaRPr lang="fa-IR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endParaRPr lang="fa-IR" sz="2400" b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endParaRPr lang="fa-IR" sz="24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endParaRPr lang="fa-IR" sz="2400" b="1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شکل3: معماری سامانه استنتاج تطبیقی عصبی- </a:t>
            </a:r>
            <a:r>
              <a:rPr lang="fa-IR" sz="2100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فازی</a:t>
            </a:r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</a:t>
            </a: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ANFIS</a:t>
            </a:r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 با پنج ورودی در سه سطح و یک خروجی</a:t>
            </a:r>
            <a:endParaRPr lang="fa-IR" sz="2100" b="1" u="sng" strike="noStrike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279400" algn="ctr" rtl="1"/>
            <a:endParaRPr lang="fa-IR" sz="28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endParaRPr lang="fa-IR" sz="25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indent="279400" algn="just" rtl="1"/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همبستگی بین مقادیر تجربی و پیش­بینی میزان پرزینگی برای داده­های ­آموزشی و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آزمون­کارایی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شبکه عصبی مطابق شکل4 مطابقت خوبی را نشان می­دهد. بر این اساس می­توان ادعا کرد که روش پیش­بینی شبکه عصبی مصنوعی نسبت به روش­های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رگرسیون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معمول، کارایی بالاتری دارد. در مقابل؛ سامانه استنتاج تطبیقی عصبی</a:t>
            </a:r>
            <a:r>
              <a:rPr lang="fa-IR" sz="250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-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5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فازی</a:t>
            </a:r>
            <a:r>
              <a:rPr lang="fa-IR" sz="25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نیز با توجه به نتایج بدست آمده در جدول3، نشان داد که خطای پیش­بینی بسیار پایین­تری نسبت به مدل شبکه عصبی مصنوعی دارد. </a:t>
            </a:r>
          </a:p>
          <a:p>
            <a:pPr lvl="1" indent="279400" algn="just" rtl="1"/>
            <a:endParaRPr lang="fa-IR" sz="2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u="sng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en-US" sz="2800" u="sng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u="sng" dirty="0"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fa-IR" sz="28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en-US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279400" algn="ctr" rtl="1"/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شکل4: همبستگی بین مقادیر تجربی و پیش­بینی میزان پرزینگی نخ رینگ توسط شبکه عصبی مصنوعی برای داده­های؛ الف)آموزشی، ب) اعتبارسنجی، ج) برازش کلی</a:t>
            </a:r>
            <a:endParaRPr lang="en-US" sz="21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279400" algn="just" rtl="1"/>
            <a:endParaRPr lang="fa-I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ctr" rtl="1"/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جدول3. مقایسه نتایج پیش­بینی</a:t>
            </a:r>
            <a:r>
              <a:rPr lang="en-US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ANN</a:t>
            </a:r>
            <a:r>
              <a:rPr lang="en-US" sz="2100" b="1" u="none" strike="noStrike" dirty="0">
                <a:effectLst/>
                <a:latin typeface="B Nazanin" panose="00000400000000000000" pitchFamily="2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a-IR" sz="21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</a:t>
            </a: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ANFIS</a:t>
            </a:r>
            <a:endParaRPr lang="en-US" sz="21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indent="279400" algn="ctr" rtl="1"/>
            <a:endParaRPr lang="fa-IR" sz="2800" u="sng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279400" algn="just" rtl="1"/>
            <a:endParaRPr lang="en-US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endParaRPr lang="fa-IR" sz="3600" b="1" dirty="0">
              <a:cs typeface="B Nazanin" panose="00000400000000000000" pitchFamily="2" charset="-78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96787" y="5017531"/>
            <a:ext cx="23303153" cy="1754276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SA" sz="5400" b="1" u="none" strike="noStrike" dirty="0">
                <a:solidFill>
                  <a:srgbClr val="008E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پیش­بینی میزان پرزینگی نخ رینگ با استفاده از شبکه عصبی مصنوعی و سامانه استنتاج تطبیقی عصبی- فازی</a:t>
            </a:r>
            <a:endParaRPr lang="en-US" sz="5400" b="1" u="sng" dirty="0">
              <a:solidFill>
                <a:srgbClr val="008E4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01080" y="6771807"/>
            <a:ext cx="16973028" cy="3254687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Koodak" panose="00000700000000000000" pitchFamily="2" charset="-78"/>
              </a:rPr>
              <a:t>سجاد خادم ایلخچی</a:t>
            </a:r>
            <a:r>
              <a:rPr lang="ar-SA" sz="32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Koodak" panose="00000700000000000000" pitchFamily="2" charset="-78"/>
              </a:rPr>
              <a:t>1*</a:t>
            </a:r>
            <a:r>
              <a:rPr lang="ar-S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Koodak" panose="00000700000000000000" pitchFamily="2" charset="-78"/>
              </a:rPr>
              <a:t>، میررضا طاهری اطاقسرا</a:t>
            </a:r>
            <a:r>
              <a:rPr lang="ar-SA" sz="32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Koodak" panose="00000700000000000000" pitchFamily="2" charset="-78"/>
              </a:rPr>
              <a:t>1</a:t>
            </a:r>
            <a:r>
              <a:rPr lang="ar-S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Koodak" panose="00000700000000000000" pitchFamily="2" charset="-78"/>
              </a:rPr>
              <a:t>، مجید صفرجوهری</a:t>
            </a:r>
            <a:r>
              <a:rPr lang="ar-SA" sz="32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Koodak" panose="00000700000000000000" pitchFamily="2" charset="-78"/>
              </a:rPr>
              <a:t>1</a:t>
            </a:r>
            <a:endParaRPr lang="en-US" sz="3200" b="1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Koodak" panose="00000700000000000000" pitchFamily="2" charset="-78"/>
            </a:endParaRPr>
          </a:p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884805" algn="ctr"/>
                <a:tab pos="4848860" algn="l"/>
              </a:tabLst>
            </a:pPr>
            <a:r>
              <a:rPr lang="fa-IR" sz="3100" dirty="0">
                <a:cs typeface="B Nazanin" pitchFamily="2" charset="-78"/>
              </a:rPr>
              <a:t>1- </a:t>
            </a:r>
            <a:r>
              <a:rPr lang="fa-IR" sz="31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دانشکده مهندسی نساجی، دانشگاه صنعتی امیرکبیر(</a:t>
            </a:r>
            <a:r>
              <a:rPr lang="fa-IR" sz="31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پلی­تکنیک</a:t>
            </a:r>
            <a:r>
              <a:rPr lang="fa-IR" sz="31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تهران)</a:t>
            </a:r>
            <a:endParaRPr lang="en-US" sz="31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dirty="0">
                <a:cs typeface="B Nazanin" pitchFamily="2" charset="-78"/>
              </a:rPr>
              <a:t>* نویسنده مسئول</a:t>
            </a:r>
            <a:r>
              <a:rPr lang="fa-IR" sz="3200" dirty="0"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  <a:r>
              <a:rPr lang="fa-IR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Sajjadkhadem@aut.ac.ir</a:t>
            </a:r>
            <a:endParaRPr lang="en-US" sz="3200" u="sng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/>
            <a:endParaRPr lang="fa-IR" sz="3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ctr" rtl="1"/>
            <a:endParaRPr lang="en-US" sz="3100" dirty="0">
              <a:cs typeface="B Nazanin" pitchFamily="2" charset="-78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1096787" y="9291216"/>
            <a:ext cx="23094459" cy="280880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marL="356870" marR="356870" algn="just" rtl="1">
              <a:spcBef>
                <a:spcPts val="0"/>
              </a:spcBef>
              <a:spcAft>
                <a:spcPts val="0"/>
              </a:spcAft>
            </a:pPr>
            <a:endParaRPr lang="fa-IR" sz="2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56870" marR="356870" algn="just" rtl="1">
              <a:spcBef>
                <a:spcPts val="0"/>
              </a:spcBef>
              <a:spcAft>
                <a:spcPts val="0"/>
              </a:spcAft>
            </a:pPr>
            <a:r>
              <a:rPr lang="ar-SA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امروزه استفاده از روش­های بهینه سازی و مدلسازی نوین که بتواند خاصیت خروجی را دقیق­تر پیش­بینی کند، رواج و پیشرفت بسزایی داشته است؛ چرا که روش­های مبتنی بر هوش مصنوعی با هزینه و زمان به مراتب کم­تر می­تواند پاسخ بهینه­ با خطای پایین را گزارش نماید. در این تحقیق به منظور پیش­بینی پرزینگی نخ پنبه/پلی­استر رینگ، از شبکه عصبی مصنوعی و سامانه استنتاج تطبیقی عصبی- فازی استفاده شد. برای این منظور </a:t>
            </a:r>
            <a:r>
              <a:rPr lang="fa-IR" sz="3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زاویه ریسندگی، سختی روکش غلتک، فشار غلتک تولید، فاصله دهنده و فاصله بین غلتک میانی با غلتک تولید</a:t>
            </a:r>
            <a:r>
              <a:rPr lang="fa-IR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 عنوان متغیر­های ورودی و عامل پرزینگی به عنوان خروجی در نظر گرفته شد. </a:t>
            </a:r>
            <a:r>
              <a:rPr lang="ar-SA" sz="3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نتایج حاصل نشان داد که مدل­ شبکه عصبی مصنوعی به مراتب بهتر از نتایج مدل­های رگرسیون معمول بود</a:t>
            </a:r>
            <a:r>
              <a:rPr lang="ar-SA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از طرفی سامانه استنتاج تطبیقی عصبی- فازی (انفیس) قابلیت پیش­بینی با ضریب اطمینان بالا و خطای کمتر</a:t>
            </a:r>
            <a:r>
              <a:rPr lang="fa-IR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ی </a:t>
            </a:r>
            <a:r>
              <a:rPr lang="ar-SA" sz="30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را نسبت به مدل شبکه عصبی مصنوعی نشان داد.</a:t>
            </a:r>
            <a:endParaRPr lang="en-US" sz="30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593640" y="8834822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چکیده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93640" y="18177467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 و بحث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93640" y="12504266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کارهای تجربی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85231" y="29917054"/>
            <a:ext cx="2150798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مراجع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93640" y="29920308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 err="1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نتیجه‌گیری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96822" y="1178880"/>
            <a:ext cx="23303153" cy="957904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ctr" rtl="1">
              <a:lnSpc>
                <a:spcPts val="7442"/>
              </a:lnSpc>
            </a:pPr>
            <a:endParaRPr lang="fa-IR" sz="4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4626998-E70A-48BD-A8C0-488F6DAFA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03851"/>
              </p:ext>
            </p:extLst>
          </p:nvPr>
        </p:nvGraphicFramePr>
        <p:xfrm>
          <a:off x="13477736" y="16632914"/>
          <a:ext cx="8794501" cy="83597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17212">
                  <a:extLst>
                    <a:ext uri="{9D8B030D-6E8A-4147-A177-3AD203B41FA5}">
                      <a16:colId xmlns:a16="http://schemas.microsoft.com/office/drawing/2014/main" val="1681419667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8527061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049935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507438860"/>
                    </a:ext>
                  </a:extLst>
                </a:gridCol>
                <a:gridCol w="2448064">
                  <a:extLst>
                    <a:ext uri="{9D8B030D-6E8A-4147-A177-3AD203B41FA5}">
                      <a16:colId xmlns:a16="http://schemas.microsoft.com/office/drawing/2014/main" val="3881283708"/>
                    </a:ext>
                  </a:extLst>
                </a:gridCol>
              </a:tblGrid>
              <a:tr h="59213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زاویه ریسندگی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(درجه)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فشار غلتک تولید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(دکا نیوتن)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کلیپس</a:t>
                      </a: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یا فاصله دهنده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(میلی­متر)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سختی روکش غلتک تولید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(درجه سختی)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فاصله بین غلتک میانی با غلتک تولید (میلی­متر)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29875"/>
                  </a:ext>
                </a:extLst>
              </a:tr>
              <a:tr h="23934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50،60،70</a:t>
                      </a:r>
                      <a:endParaRPr lang="en-US" sz="2400" b="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r>
                        <a:rPr lang="fa-IR" sz="16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5،15،20</a:t>
                      </a:r>
                      <a:endParaRPr lang="en-US" sz="24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r>
                        <a:rPr lang="fa-IR" sz="16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2،2</a:t>
                      </a:r>
                      <a:r>
                        <a:rPr lang="fa-IR" sz="16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5،2</a:t>
                      </a:r>
                      <a:r>
                        <a:rPr lang="fa-IR" sz="16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4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70،74،83</a:t>
                      </a:r>
                      <a:endParaRPr lang="en-US" sz="24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u="none" strike="noStrike" dirty="0">
                          <a:effectLst/>
                          <a:cs typeface="B Nazanin" panose="00000400000000000000" pitchFamily="2" charset="-78"/>
                        </a:rPr>
                        <a:t>41،43،45</a:t>
                      </a:r>
                      <a:endParaRPr lang="en-US" sz="24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832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2E34527-EB45-4FBA-B6BB-A68FA44C3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20193"/>
              </p:ext>
            </p:extLst>
          </p:nvPr>
        </p:nvGraphicFramePr>
        <p:xfrm>
          <a:off x="2858754" y="15442386"/>
          <a:ext cx="7953937" cy="10210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58137">
                  <a:extLst>
                    <a:ext uri="{9D8B030D-6E8A-4147-A177-3AD203B41FA5}">
                      <a16:colId xmlns:a16="http://schemas.microsoft.com/office/drawing/2014/main" val="2051373522"/>
                    </a:ext>
                  </a:extLst>
                </a:gridCol>
                <a:gridCol w="1421966">
                  <a:extLst>
                    <a:ext uri="{9D8B030D-6E8A-4147-A177-3AD203B41FA5}">
                      <a16:colId xmlns:a16="http://schemas.microsoft.com/office/drawing/2014/main" val="4095638004"/>
                    </a:ext>
                  </a:extLst>
                </a:gridCol>
                <a:gridCol w="1591278">
                  <a:extLst>
                    <a:ext uri="{9D8B030D-6E8A-4147-A177-3AD203B41FA5}">
                      <a16:colId xmlns:a16="http://schemas.microsoft.com/office/drawing/2014/main" val="184026069"/>
                    </a:ext>
                  </a:extLst>
                </a:gridCol>
                <a:gridCol w="1591278">
                  <a:extLst>
                    <a:ext uri="{9D8B030D-6E8A-4147-A177-3AD203B41FA5}">
                      <a16:colId xmlns:a16="http://schemas.microsoft.com/office/drawing/2014/main" val="2428581294"/>
                    </a:ext>
                  </a:extLst>
                </a:gridCol>
                <a:gridCol w="1591278">
                  <a:extLst>
                    <a:ext uri="{9D8B030D-6E8A-4147-A177-3AD203B41FA5}">
                      <a16:colId xmlns:a16="http://schemas.microsoft.com/office/drawing/2014/main" val="2102749984"/>
                    </a:ext>
                  </a:extLst>
                </a:gridCol>
              </a:tblGrid>
              <a:tr h="499243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             </a:t>
                      </a:r>
                      <a:br>
                        <a:rPr lang="fa-IR" sz="10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1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                              </a:t>
                      </a: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خصوصیات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          </a:t>
                      </a: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مواد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ظرافت 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400" u="none" strike="noStrike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تکس</a:t>
                      </a: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استحکام 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(گرم بر </a:t>
                      </a:r>
                      <a:r>
                        <a:rPr lang="fa-IR" sz="1400" u="none" strike="noStrike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تکس</a:t>
                      </a: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طول الیاف</a:t>
                      </a:r>
                      <a:b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(میلی­متر)</a:t>
                      </a:r>
                      <a:endParaRPr lang="en-US" sz="1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رسیدگی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78143"/>
                  </a:ext>
                </a:extLst>
              </a:tr>
              <a:tr h="1858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الیاف پنبه</a:t>
                      </a:r>
                      <a:endParaRPr lang="en-US" sz="2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21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38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30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33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0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96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72159"/>
                  </a:ext>
                </a:extLst>
              </a:tr>
              <a:tr h="18588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الیاف </a:t>
                      </a:r>
                      <a:r>
                        <a:rPr lang="fa-IR" sz="1400" u="none" strike="noStrike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پلی­استر</a:t>
                      </a:r>
                      <a:endParaRPr lang="en-US" sz="24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19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45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19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38</a:t>
                      </a:r>
                      <a:r>
                        <a:rPr lang="fa-IR" sz="14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00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u="none" strike="noStrike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2000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26104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13F5584C-EEA5-45AE-9CE8-5304B306BF4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454" y="23408981"/>
            <a:ext cx="10061631" cy="5045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66364F42-2F0A-4C43-ABCE-B939470214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643630"/>
                  </p:ext>
                </p:extLst>
              </p:nvPr>
            </p:nvGraphicFramePr>
            <p:xfrm>
              <a:off x="2858751" y="26312596"/>
              <a:ext cx="7953937" cy="1661436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988265">
                      <a:extLst>
                        <a:ext uri="{9D8B030D-6E8A-4147-A177-3AD203B41FA5}">
                          <a16:colId xmlns:a16="http://schemas.microsoft.com/office/drawing/2014/main" val="3271477440"/>
                        </a:ext>
                      </a:extLst>
                    </a:gridCol>
                    <a:gridCol w="1988265">
                      <a:extLst>
                        <a:ext uri="{9D8B030D-6E8A-4147-A177-3AD203B41FA5}">
                          <a16:colId xmlns:a16="http://schemas.microsoft.com/office/drawing/2014/main" val="1478705983"/>
                        </a:ext>
                      </a:extLst>
                    </a:gridCol>
                    <a:gridCol w="1988265">
                      <a:extLst>
                        <a:ext uri="{9D8B030D-6E8A-4147-A177-3AD203B41FA5}">
                          <a16:colId xmlns:a16="http://schemas.microsoft.com/office/drawing/2014/main" val="3599962688"/>
                        </a:ext>
                      </a:extLst>
                    </a:gridCol>
                    <a:gridCol w="1989142">
                      <a:extLst>
                        <a:ext uri="{9D8B030D-6E8A-4147-A177-3AD203B41FA5}">
                          <a16:colId xmlns:a16="http://schemas.microsoft.com/office/drawing/2014/main" val="3059227121"/>
                        </a:ext>
                      </a:extLst>
                    </a:gridCol>
                  </a:tblGrid>
                  <a:tr h="588699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 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                          عامل</a:t>
                          </a:r>
                        </a:p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b="1" u="non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         سیستم</a:t>
                          </a:r>
                          <a:endParaRPr lang="en-US" sz="1400" b="1" u="non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8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ضریب همبستگی </a:t>
                          </a:r>
                          <a:br>
                            <a:rPr lang="en-US" sz="20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(</a:t>
                          </a: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)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8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میانگین </a:t>
                          </a:r>
                          <a:r>
                            <a:rPr lang="fa-IR" sz="1400" u="none" strike="noStrike" dirty="0" err="1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مربعات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خطا</a:t>
                          </a:r>
                          <a:br>
                            <a:rPr lang="en-US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(</a:t>
                          </a: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MSE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)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8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 err="1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جذر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میانگین </a:t>
                          </a:r>
                          <a:r>
                            <a:rPr lang="fa-IR" sz="1400" u="none" strike="noStrike" dirty="0" err="1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مربعات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خطا </a:t>
                          </a:r>
                          <a:b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(</a:t>
                          </a: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)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694177"/>
                      </a:ext>
                    </a:extLst>
                  </a:tr>
                  <a:tr h="357579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7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داده­های آموزشی 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ANN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5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0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9977</a:t>
                          </a:r>
                          <a:endParaRPr lang="fa-IR" sz="1400" u="sng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3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1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00</a:t>
                          </a:r>
                          <a14:m>
                            <m:oMath xmlns:m="http://schemas.openxmlformats.org/officeDocument/2006/math">
                              <m:r>
                                <a:rPr lang="fa-IR" sz="105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×</m:t>
                              </m:r>
                            </m:oMath>
                          </a14:m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۱۰</m:t>
                                  </m:r>
                                </m:e>
                                <m:sup>
                                  <m:r>
                                    <a:rPr lang="en-US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fa-IR" sz="120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۴</m:t>
                                  </m:r>
                                </m:sup>
                              </m:sSup>
                            </m:oMath>
                          </a14:m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1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00</a:t>
                          </a:r>
                          <a14:m>
                            <m:oMath xmlns:m="http://schemas.openxmlformats.org/officeDocument/2006/math">
                              <m:r>
                                <a:rPr lang="fa-IR" sz="110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×</m:t>
                              </m:r>
                            </m:oMath>
                          </a14:m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4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۱۰</m:t>
                                  </m:r>
                                </m:e>
                                <m:sup>
                                  <m:r>
                                    <a:rPr lang="en-US" sz="14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fa-IR" sz="14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۲</m:t>
                                  </m:r>
                                </m:sup>
                              </m:sSup>
                            </m:oMath>
                          </a14:m>
                          <a:endParaRPr lang="fa-IR" sz="16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821321"/>
                      </a:ext>
                    </a:extLst>
                  </a:tr>
                  <a:tr h="357579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7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داده­های آزمون کارایی 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ANN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4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0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9974</a:t>
                          </a:r>
                          <a:endParaRPr lang="en-US" sz="16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3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24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00</a:t>
                          </a:r>
                          <a14:m>
                            <m:oMath xmlns:m="http://schemas.openxmlformats.org/officeDocument/2006/math">
                              <m:r>
                                <a:rPr lang="fa-IR" sz="105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×</m:t>
                              </m:r>
                            </m:oMath>
                          </a14:m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۱۰</m:t>
                                  </m:r>
                                </m:e>
                                <m:sup>
                                  <m:r>
                                    <a:rPr lang="en-US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۲</m:t>
                                  </m:r>
                                </m:sup>
                              </m:sSup>
                            </m:oMath>
                          </a14:m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3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5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00</a:t>
                          </a:r>
                          <a14:m>
                            <m:oMath xmlns:m="http://schemas.openxmlformats.org/officeDocument/2006/math">
                              <m:r>
                                <a:rPr lang="fa-IR" sz="105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×</m:t>
                              </m:r>
                            </m:oMath>
                          </a14:m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۱۰</m:t>
                                  </m:r>
                                </m:e>
                                <m:sup>
                                  <m:r>
                                    <a:rPr lang="en-US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۲</m:t>
                                  </m:r>
                                </m:sup>
                              </m:sSup>
                            </m:oMath>
                          </a14:m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83464"/>
                      </a:ext>
                    </a:extLst>
                  </a:tr>
                  <a:tr h="357579"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7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ANFIS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4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0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9999</a:t>
                          </a:r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3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2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03</a:t>
                          </a:r>
                          <a14:m>
                            <m:oMath xmlns:m="http://schemas.openxmlformats.org/officeDocument/2006/math">
                              <m:r>
                                <a:rPr lang="fa-IR" sz="1050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×</m:t>
                              </m:r>
                            </m:oMath>
                          </a14:m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۱۰</m:t>
                                  </m:r>
                                </m:e>
                                <m:sup>
                                  <m:r>
                                    <a:rPr lang="en-US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fa-IR" sz="120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۱۳</m:t>
                                  </m:r>
                                </m:sup>
                              </m:sSup>
                            </m:oMath>
                          </a14:m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3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u="none" strike="noStrike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B Nazanin" panose="00000400000000000000" pitchFamily="2" charset="-78"/>
                            </a:rPr>
                            <a:t>4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50</a:t>
                          </a:r>
                          <a14:m>
                            <m:oMath xmlns:m="http://schemas.openxmlformats.org/officeDocument/2006/math">
                              <m:r>
                                <a:rPr lang="fa-IR" sz="1050" i="0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B Nazanin" panose="00000400000000000000" pitchFamily="2" charset="-78"/>
                                </a:rPr>
                                <m:t>×</m:t>
                              </m:r>
                            </m:oMath>
                          </a14:m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</m:ctrlPr>
                                </m:sSupPr>
                                <m:e>
                                  <m:r>
                                    <a:rPr lang="fa-IR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۱۰</m:t>
                                  </m:r>
                                </m:e>
                                <m:sup>
                                  <m:r>
                                    <a:rPr lang="en-US" sz="1200" u="none" strike="noStrike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fa-IR" sz="1200" b="0" i="0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B Nazanin" panose="00000400000000000000" pitchFamily="2" charset="-78"/>
                                    </a:rPr>
                                    <m:t>۷</m:t>
                                  </m:r>
                                </m:sup>
                              </m:sSup>
                            </m:oMath>
                          </a14:m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16316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66364F42-2F0A-4C43-ABCE-B939470214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643630"/>
                  </p:ext>
                </p:extLst>
              </p:nvPr>
            </p:nvGraphicFramePr>
            <p:xfrm>
              <a:off x="2858751" y="26312596"/>
              <a:ext cx="7953937" cy="1661436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1988265">
                      <a:extLst>
                        <a:ext uri="{9D8B030D-6E8A-4147-A177-3AD203B41FA5}">
                          <a16:colId xmlns:a16="http://schemas.microsoft.com/office/drawing/2014/main" val="3271477440"/>
                        </a:ext>
                      </a:extLst>
                    </a:gridCol>
                    <a:gridCol w="1988265">
                      <a:extLst>
                        <a:ext uri="{9D8B030D-6E8A-4147-A177-3AD203B41FA5}">
                          <a16:colId xmlns:a16="http://schemas.microsoft.com/office/drawing/2014/main" val="1478705983"/>
                        </a:ext>
                      </a:extLst>
                    </a:gridCol>
                    <a:gridCol w="1988265">
                      <a:extLst>
                        <a:ext uri="{9D8B030D-6E8A-4147-A177-3AD203B41FA5}">
                          <a16:colId xmlns:a16="http://schemas.microsoft.com/office/drawing/2014/main" val="3599962688"/>
                        </a:ext>
                      </a:extLst>
                    </a:gridCol>
                    <a:gridCol w="1989142">
                      <a:extLst>
                        <a:ext uri="{9D8B030D-6E8A-4147-A177-3AD203B41FA5}">
                          <a16:colId xmlns:a16="http://schemas.microsoft.com/office/drawing/2014/main" val="3059227121"/>
                        </a:ext>
                      </a:extLst>
                    </a:gridCol>
                  </a:tblGrid>
                  <a:tr h="588699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 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                          عامل</a:t>
                          </a:r>
                        </a:p>
                        <a:p>
                          <a:pPr marL="0" marR="0" algn="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b="1" u="non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         سیستم</a:t>
                          </a:r>
                          <a:endParaRPr lang="en-US" sz="1400" b="1" u="non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8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ضریب همبستگی </a:t>
                          </a:r>
                          <a:br>
                            <a:rPr lang="en-US" sz="20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(</a:t>
                          </a: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)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8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میانگین </a:t>
                          </a:r>
                          <a:r>
                            <a:rPr lang="fa-IR" sz="1400" u="none" strike="noStrike" dirty="0" err="1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مربعات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خطا</a:t>
                          </a:r>
                          <a:br>
                            <a:rPr lang="en-US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(</a:t>
                          </a: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MSE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)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8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 err="1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جذر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میانگین </a:t>
                          </a:r>
                          <a:r>
                            <a:rPr lang="fa-IR" sz="1400" u="none" strike="noStrike" dirty="0" err="1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مربعات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خطا </a:t>
                          </a:r>
                          <a:b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(</a:t>
                          </a:r>
                          <a:r>
                            <a:rPr lang="en-US" sz="11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)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1694177"/>
                      </a:ext>
                    </a:extLst>
                  </a:tr>
                  <a:tr h="357579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7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داده­های آموزشی 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ANN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5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0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9977</a:t>
                          </a:r>
                          <a:endParaRPr lang="fa-IR" sz="1400" u="sng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613" t="-168966" r="-100920" b="-22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694" t="-168966" r="-612" b="-222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5821321"/>
                      </a:ext>
                    </a:extLst>
                  </a:tr>
                  <a:tr h="357579"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7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fa-IR" sz="14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داده­های آزمون کارایی 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  <a:t> </a:t>
                          </a: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ANN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4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0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9974</a:t>
                          </a:r>
                          <a:endParaRPr lang="en-US" sz="16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613" t="-264407" r="-100920" b="-118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694" t="-264407" r="-612" b="-118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183464"/>
                      </a:ext>
                    </a:extLst>
                  </a:tr>
                  <a:tr h="357579">
                    <a:tc>
                      <a:txBody>
                        <a:bodyPr/>
                        <a:lstStyle/>
                        <a:p>
                          <a:pPr marL="0" marR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br>
                            <a:rPr lang="fa-IR" sz="700" u="none" strike="noStrike" dirty="0">
                              <a:solidFill>
                                <a:schemeClr val="tx1"/>
                              </a:solidFill>
                              <a:effectLst/>
                              <a:cs typeface="B Nazanin" panose="00000400000000000000" pitchFamily="2" charset="-78"/>
                            </a:rPr>
                          </a:br>
                          <a:r>
                            <a:rPr lang="en-US" sz="12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ANFIS</a:t>
                          </a:r>
                          <a:endParaRPr lang="en-US" sz="2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fa-IR" sz="400" u="none" strike="noStrike" dirty="0">
                            <a:solidFill>
                              <a:schemeClr val="tx1"/>
                            </a:solidFill>
                            <a:effectLst/>
                            <a:cs typeface="B Nazanin" panose="00000400000000000000" pitchFamily="2" charset="-78"/>
                          </a:endParaRPr>
                        </a:p>
                        <a:p>
                          <a:pPr marL="0" marR="0" algn="ctr" rt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0</a:t>
                          </a:r>
                          <a:r>
                            <a:rPr lang="fa-IR" sz="1400" baseline="-250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/</a:t>
                          </a:r>
                          <a:r>
                            <a:rPr lang="fa-IR" sz="14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B Nazanin" panose="00000400000000000000" pitchFamily="2" charset="-78"/>
                            </a:rPr>
                            <a:t>9999</a:t>
                          </a:r>
                          <a:endParaRPr lang="en-US" sz="1400" u="sng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B Nazanin" panose="00000400000000000000" pitchFamily="2" charset="-78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DEDE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613" t="-364407" r="-100920" b="-18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9694" t="-364407" r="-612" b="-18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16316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 Box 47">
            <a:extLst>
              <a:ext uri="{FF2B5EF4-FFF2-40B4-BE49-F238E27FC236}">
                <a16:creationId xmlns:a16="http://schemas.microsoft.com/office/drawing/2014/main" id="{038A87C1-48D9-4819-940D-F0954B9EFBD2}"/>
              </a:ext>
            </a:extLst>
          </p:cNvPr>
          <p:cNvSpPr txBox="1"/>
          <p:nvPr/>
        </p:nvSpPr>
        <p:spPr>
          <a:xfrm>
            <a:off x="12574656" y="23323771"/>
            <a:ext cx="10550736" cy="29089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fa-IR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خروجی                                      توابع عضویت خروجی          قوانین        </a:t>
            </a: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</a:t>
            </a:r>
            <a:r>
              <a:rPr lang="fa-IR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</a:t>
            </a:r>
            <a:r>
              <a:rPr lang="en-US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</a:t>
            </a:r>
            <a:r>
              <a:rPr lang="fa-IR" sz="18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توابع عضویت ورودی       </a:t>
            </a:r>
            <a:r>
              <a:rPr lang="fa-IR" sz="1800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ورودی</a:t>
            </a:r>
            <a:endParaRPr lang="en-US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1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1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endParaRPr lang="en-US" sz="1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7714F9C-8455-4F25-B6FD-FD860BE03B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792" t="41357" r="8432" b="10230"/>
          <a:stretch/>
        </p:blipFill>
        <p:spPr>
          <a:xfrm>
            <a:off x="1272146" y="21011791"/>
            <a:ext cx="11127149" cy="3615213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D766A89-60AA-499B-8351-603A6A6E8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A504FC-C602-472A-9808-86B298FC88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122" t="35739" r="1984" b="30178"/>
          <a:stretch/>
        </p:blipFill>
        <p:spPr>
          <a:xfrm>
            <a:off x="487924" y="347446"/>
            <a:ext cx="24224126" cy="4840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9E659B-DE0B-4963-88EE-4CAD5FCF50E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8966277" y="328286"/>
            <a:ext cx="7526264" cy="2273559"/>
          </a:xfrm>
          <a:prstGeom prst="rect">
            <a:avLst/>
          </a:prstGeom>
          <a:solidFill>
            <a:srgbClr val="FAFDF3"/>
          </a:solidFill>
        </p:spPr>
      </p:pic>
    </p:spTree>
    <p:extLst>
      <p:ext uri="{BB962C8B-B14F-4D97-AF65-F5344CB8AC3E}">
        <p14:creationId xmlns:p14="http://schemas.microsoft.com/office/powerpoint/2010/main" val="5832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1454</Words>
  <Application>Microsoft Office PowerPoint</Application>
  <PresentationFormat>Custom</PresentationFormat>
  <Paragraphs>126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Nazanin</vt:lpstr>
      <vt:lpstr>Calibri</vt:lpstr>
      <vt:lpstr>Cambria Math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SajjadKhadem</dc:creator>
  <cp:keywords>444512</cp:keywords>
  <cp:lastModifiedBy>Sajjad Khadem</cp:lastModifiedBy>
  <cp:revision>143</cp:revision>
  <dcterms:created xsi:type="dcterms:W3CDTF">2017-01-25T18:54:40Z</dcterms:created>
  <dcterms:modified xsi:type="dcterms:W3CDTF">2023-10-08T15:21:12Z</dcterms:modified>
</cp:coreProperties>
</file>